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Bold" panose="00000800000000000000" charset="0"/>
      <p:regular r:id="rId20"/>
    </p:embeddedFont>
    <p:embeddedFont>
      <p:font typeface="Barlow Medium" panose="00000600000000000000" pitchFamily="2" charset="0"/>
      <p:regular r:id="rId21"/>
      <p:italic r:id="rId22"/>
    </p:embeddedFont>
    <p:embeddedFont>
      <p:font typeface="Barlow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3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C918BAD5-55DB-4B14-9FBE-07EC8D558EA0}"/>
    <pc:docChg chg="modSld">
      <pc:chgData name="Laura Polimadei" userId="350383c6-760a-44c6-a4b3-e81b26576e2f" providerId="ADAL" clId="{C918BAD5-55DB-4B14-9FBE-07EC8D558EA0}" dt="2024-02-12T10:36:46.681" v="13" actId="20577"/>
      <pc:docMkLst>
        <pc:docMk/>
      </pc:docMkLst>
      <pc:sldChg chg="modSp mod">
        <pc:chgData name="Laura Polimadei" userId="350383c6-760a-44c6-a4b3-e81b26576e2f" providerId="ADAL" clId="{C918BAD5-55DB-4B14-9FBE-07EC8D558EA0}" dt="2024-02-12T10:36:46.681" v="13" actId="20577"/>
        <pc:sldMkLst>
          <pc:docMk/>
          <pc:sldMk cId="0" sldId="266"/>
        </pc:sldMkLst>
        <pc:spChg chg="mod">
          <ac:chgData name="Laura Polimadei" userId="350383c6-760a-44c6-a4b3-e81b26576e2f" providerId="ADAL" clId="{C918BAD5-55DB-4B14-9FBE-07EC8D558EA0}" dt="2024-02-12T10:36:46.681" v="13" actId="20577"/>
          <ac:spMkLst>
            <pc:docMk/>
            <pc:sldMk cId="0" sldId="26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-agreement.e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ersitaeuropeadiroma.it/en/international-exchange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10012103" y="6095616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DURING MOBILITY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89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>
                <a:solidFill>
                  <a:srgbClr val="171616"/>
                </a:solidFill>
                <a:latin typeface="Barlow Bold"/>
              </a:rPr>
              <a:t>LEARNING AGREEMENT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440552" y="2528934"/>
            <a:ext cx="7532360" cy="5745597"/>
          </a:xfrm>
          <a:custGeom>
            <a:avLst/>
            <a:gdLst/>
            <a:ahLst/>
            <a:cxnLst/>
            <a:rect l="l" t="t" r="r" b="b"/>
            <a:pathLst>
              <a:path w="7532360" h="5745597">
                <a:moveTo>
                  <a:pt x="0" y="0"/>
                </a:moveTo>
                <a:lnTo>
                  <a:pt x="7532359" y="0"/>
                </a:lnTo>
                <a:lnTo>
                  <a:pt x="7532359" y="5745596"/>
                </a:lnTo>
                <a:lnTo>
                  <a:pt x="0" y="574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66565" y="3810444"/>
            <a:ext cx="3480772" cy="3811999"/>
            <a:chOff x="0" y="0"/>
            <a:chExt cx="4641030" cy="508266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641030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6565" y="1486012"/>
            <a:ext cx="15292735" cy="130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55"/>
              </a:lnSpc>
              <a:spcBef>
                <a:spcPct val="0"/>
              </a:spcBef>
            </a:pPr>
            <a:r>
              <a:rPr lang="en-US" sz="4074" u="none" strike="noStrike">
                <a:solidFill>
                  <a:srgbClr val="171616"/>
                </a:solidFill>
                <a:latin typeface="Barlow Bold"/>
              </a:rPr>
              <a:t>IMPORTANT CONSIDERATIONS ABOUT THE LEARNING AGREEMENT DURING MOBILITY/DICTAMEN FINAL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72976" y="3810444"/>
            <a:ext cx="3860043" cy="3811999"/>
            <a:chOff x="0" y="0"/>
            <a:chExt cx="5146724" cy="508266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146724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3444" y="3810444"/>
            <a:ext cx="3709617" cy="5822744"/>
            <a:chOff x="0" y="0"/>
            <a:chExt cx="4946156" cy="77636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946156" cy="7763659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3487" y="3810444"/>
            <a:ext cx="3709617" cy="3811999"/>
            <a:chOff x="0" y="0"/>
            <a:chExt cx="4946156" cy="508266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946156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857678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WHAT'S FOR?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23402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WHERE?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6651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HOW?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52889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1265" y="4746001"/>
            <a:ext cx="3059236" cy="13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To make changes to your previous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62889" y="4746001"/>
            <a:ext cx="3280216" cy="202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The form will be provided by your Home University. Alternatively, you can download it from the International Student Guide.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(*Not applicable to OLA)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9748" y="4746001"/>
            <a:ext cx="3280216" cy="4397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One single PDF containing both: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1.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(1st page)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+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2. Learning Agreement During Mobility/Dictamen final (2nd page) (*Not applicable to OLA) </a:t>
            </a:r>
          </a:p>
          <a:p>
            <a:pPr algn="ctr">
              <a:lnSpc>
                <a:spcPts val="2732"/>
              </a:lnSpc>
            </a:pPr>
            <a:endParaRPr lang="en-US" sz="1951" dirty="0">
              <a:solidFill>
                <a:srgbClr val="FFFFFF"/>
              </a:solidFill>
              <a:latin typeface="Barlow Medium"/>
            </a:endParaRP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Send it to UER IR Office once it is already signed by your Home Coordinator and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58188" y="4746001"/>
            <a:ext cx="3280216" cy="169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Until March 5</a:t>
            </a:r>
            <a:r>
              <a:rPr lang="en-US" sz="1951" baseline="30000" dirty="0">
                <a:solidFill>
                  <a:srgbClr val="FFFFFF"/>
                </a:solidFill>
                <a:latin typeface="Barlow Medium"/>
              </a:rPr>
              <a:t>th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to submit it to UER IR Office.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Bold"/>
              </a:rPr>
              <a:t>Only subjects notified within 5</a:t>
            </a:r>
            <a:r>
              <a:rPr lang="en-US" sz="1951" baseline="30000" dirty="0">
                <a:solidFill>
                  <a:srgbClr val="FFFFFF"/>
                </a:solidFill>
                <a:latin typeface="Barlow Bold"/>
              </a:rPr>
              <a:t>th</a:t>
            </a:r>
            <a:r>
              <a:rPr lang="en-US" sz="1951" dirty="0">
                <a:solidFill>
                  <a:srgbClr val="FFFFFF"/>
                </a:solidFill>
                <a:latin typeface="Barlow Bold"/>
              </a:rPr>
              <a:t> March will appear in the final Transcript of Records.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909415" y="4617350"/>
            <a:ext cx="18856442" cy="190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51617"/>
            <a:ext cx="4265207" cy="430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NECESSARY INFORMATION TO FILL IN THE LA DURING MOBILITY/</a:t>
            </a:r>
          </a:p>
          <a:p>
            <a:pPr marL="0" lvl="0" indent="0" algn="l"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DICTAMEN FINAL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23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dirty="0" err="1">
                <a:solidFill>
                  <a:srgbClr val="000000"/>
                </a:solidFill>
                <a:latin typeface="Barlow"/>
              </a:rPr>
              <a:t>Università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3548" dirty="0" err="1">
                <a:solidFill>
                  <a:srgbClr val="000000"/>
                </a:solidFill>
                <a:latin typeface="Barlow"/>
              </a:rPr>
              <a:t>Europea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di Roma - Erasmus code: </a:t>
            </a:r>
            <a:r>
              <a:rPr lang="en-US" sz="3548" dirty="0">
                <a:solidFill>
                  <a:srgbClr val="000000"/>
                </a:solidFill>
                <a:latin typeface="Barlow Bold"/>
              </a:rPr>
              <a:t>I ROMA23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(for EU students only)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Name of the university on the </a:t>
            </a:r>
            <a:r>
              <a:rPr lang="en-US" sz="3549" u="sng">
                <a:solidFill>
                  <a:srgbClr val="000000"/>
                </a:solidFill>
                <a:latin typeface="Barlow Bold"/>
                <a:hlinkClick r:id="rId3" tooltip="https://www.learning-agreement.eu"/>
              </a:rPr>
              <a:t>Online Learning Agreement platform</a:t>
            </a:r>
            <a:r>
              <a:rPr lang="en-US" sz="3549">
                <a:solidFill>
                  <a:srgbClr val="000000"/>
                </a:solidFill>
                <a:latin typeface="Barlow"/>
              </a:rPr>
              <a:t>: Università degli Studi Europea (for EU students only)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56543" y="7181730"/>
            <a:ext cx="251339" cy="25133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90911" y="6969188"/>
            <a:ext cx="8209809" cy="60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 dirty="0">
                <a:solidFill>
                  <a:srgbClr val="000000"/>
                </a:solidFill>
                <a:latin typeface="Barlow Bold"/>
                <a:hlinkClick r:id="rId4" tooltip="https://www.universitaeuropeadiroma.it/en/international-exchanges/"/>
              </a:rPr>
              <a:t>Course Catalogue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38436" y="0"/>
            <a:ext cx="4124649" cy="3653854"/>
            <a:chOff x="0" y="0"/>
            <a:chExt cx="5499532" cy="48718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438436" y="4074924"/>
            <a:ext cx="4124649" cy="3653854"/>
            <a:chOff x="0" y="0"/>
            <a:chExt cx="5499532" cy="48718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438436" y="8149847"/>
            <a:ext cx="4124649" cy="2137153"/>
            <a:chOff x="0" y="0"/>
            <a:chExt cx="5499532" cy="28495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1139" b="11139"/>
            <a:stretch>
              <a:fillRect/>
            </a:stretch>
          </p:blipFill>
          <p:spPr>
            <a:xfrm>
              <a:off x="0" y="0"/>
              <a:ext cx="5499532" cy="28495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2201778" y="3405933"/>
            <a:ext cx="6541901" cy="1651835"/>
            <a:chOff x="0" y="0"/>
            <a:chExt cx="3419088" cy="8633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507266" y="36494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507266" y="42994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3339234" y="35637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Francesca Chiriani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1778" y="2656731"/>
            <a:ext cx="6942222" cy="47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40">
                <a:solidFill>
                  <a:srgbClr val="171616"/>
                </a:solidFill>
                <a:latin typeface="Barlow"/>
              </a:rPr>
              <a:t>Contact persons at the receiving institution: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234" y="4207185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francesca.chiriani@unier.it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01778" y="5111276"/>
            <a:ext cx="6541901" cy="1651835"/>
            <a:chOff x="0" y="0"/>
            <a:chExt cx="3419088" cy="8633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507266" y="5354801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2507266" y="6004760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3339234" y="5269076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Laura Polimadei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39234" y="5912528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laura.polimadei@unier.it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1778" y="1597286"/>
            <a:ext cx="892744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 CONTACTS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201778" y="7799333"/>
            <a:ext cx="6541901" cy="1651835"/>
            <a:chOff x="0" y="0"/>
            <a:chExt cx="3419088" cy="8633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07266" y="80428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2507266" y="86928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>
            <a:off x="3339234" y="79571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Prof. Aniello Merone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1778" y="7077436"/>
            <a:ext cx="7671740" cy="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39">
                <a:solidFill>
                  <a:srgbClr val="171616"/>
                </a:solidFill>
                <a:latin typeface="Barlow"/>
              </a:rPr>
              <a:t>Responsible person at the receiving institution: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39234" y="8600585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aniello.merone@unier.it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9203" b="42816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THE LEARNING AGREEMENT?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4145671"/>
            <a:ext cx="6540060" cy="31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The Learning Agreement (LA) is a document containing the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subjects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that you are going to study at UER,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agreed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among you, your home University and UER. </a:t>
            </a:r>
          </a:p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It also contains the subjects that will be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recognized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by your home University.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61571" y="2754040"/>
            <a:ext cx="6497729" cy="4705374"/>
            <a:chOff x="0" y="0"/>
            <a:chExt cx="8663638" cy="627383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22939"/>
            <a:stretch>
              <a:fillRect/>
            </a:stretch>
          </p:blipFill>
          <p:spPr>
            <a:xfrm>
              <a:off x="0" y="0"/>
              <a:ext cx="8663638" cy="627383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860870" y="2744515"/>
            <a:ext cx="3607277" cy="4705374"/>
          </a:xfrm>
          <a:custGeom>
            <a:avLst/>
            <a:gdLst/>
            <a:ahLst/>
            <a:cxnLst/>
            <a:rect l="l" t="t" r="r" b="b"/>
            <a:pathLst>
              <a:path w="3607277" h="4705374">
                <a:moveTo>
                  <a:pt x="0" y="0"/>
                </a:moveTo>
                <a:lnTo>
                  <a:pt x="3607277" y="0"/>
                </a:lnTo>
                <a:lnTo>
                  <a:pt x="3607277" y="4705374"/>
                </a:lnTo>
                <a:lnTo>
                  <a:pt x="0" y="4705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6890351" y="1975442"/>
            <a:ext cx="3577796" cy="614734"/>
            <a:chOff x="0" y="0"/>
            <a:chExt cx="11944967" cy="205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44966" cy="2052375"/>
            </a:xfrm>
            <a:custGeom>
              <a:avLst/>
              <a:gdLst/>
              <a:ahLst/>
              <a:cxnLst/>
              <a:rect l="l" t="t" r="r" b="b"/>
              <a:pathLst>
                <a:path w="11944966" h="2052375">
                  <a:moveTo>
                    <a:pt x="0" y="0"/>
                  </a:moveTo>
                  <a:lnTo>
                    <a:pt x="11944966" y="0"/>
                  </a:lnTo>
                  <a:lnTo>
                    <a:pt x="119449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61571" y="1984967"/>
            <a:ext cx="6497729" cy="614734"/>
            <a:chOff x="0" y="0"/>
            <a:chExt cx="21693566" cy="20523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93566" cy="2052375"/>
            </a:xfrm>
            <a:custGeom>
              <a:avLst/>
              <a:gdLst/>
              <a:ahLst/>
              <a:cxnLst/>
              <a:rect l="l" t="t" r="r" b="b"/>
              <a:pathLst>
                <a:path w="21693566" h="2052375">
                  <a:moveTo>
                    <a:pt x="0" y="0"/>
                  </a:moveTo>
                  <a:lnTo>
                    <a:pt x="21693566" y="0"/>
                  </a:lnTo>
                  <a:lnTo>
                    <a:pt x="216935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4831" y="7602289"/>
            <a:ext cx="6032709" cy="109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109">
                <a:solidFill>
                  <a:srgbClr val="000000"/>
                </a:solidFill>
                <a:latin typeface="Barlow"/>
              </a:rPr>
              <a:t>Erasmus+ students need to submit either the paper-based Learning Agreement OR the OLA (not both), according to what their home university indicates.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8109096" y="2816142"/>
            <a:ext cx="7836946" cy="6041600"/>
          </a:xfrm>
          <a:custGeom>
            <a:avLst/>
            <a:gdLst/>
            <a:ahLst/>
            <a:cxnLst/>
            <a:rect l="l" t="t" r="r" b="b"/>
            <a:pathLst>
              <a:path w="7836946" h="6041600">
                <a:moveTo>
                  <a:pt x="0" y="0"/>
                </a:moveTo>
                <a:lnTo>
                  <a:pt x="7836946" y="0"/>
                </a:lnTo>
                <a:lnTo>
                  <a:pt x="7836946" y="6041600"/>
                </a:lnTo>
                <a:lnTo>
                  <a:pt x="0" y="604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8109096" y="2047070"/>
            <a:ext cx="7836946" cy="614734"/>
            <a:chOff x="0" y="0"/>
            <a:chExt cx="26164728" cy="2052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64729" cy="2052375"/>
            </a:xfrm>
            <a:custGeom>
              <a:avLst/>
              <a:gdLst/>
              <a:ahLst/>
              <a:cxnLst/>
              <a:rect l="l" t="t" r="r" b="b"/>
              <a:pathLst>
                <a:path w="26164729" h="2052375">
                  <a:moveTo>
                    <a:pt x="0" y="0"/>
                  </a:moveTo>
                  <a:lnTo>
                    <a:pt x="26164729" y="0"/>
                  </a:lnTo>
                  <a:lnTo>
                    <a:pt x="2616472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426986" y="1899242"/>
            <a:ext cx="4700459" cy="4038939"/>
            <a:chOff x="0" y="0"/>
            <a:chExt cx="6267279" cy="53852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267279" cy="309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05"/>
                </a:lnSpc>
              </a:pPr>
              <a:r>
                <a:rPr lang="en-US" sz="4810" u="none" strike="noStrike">
                  <a:solidFill>
                    <a:srgbClr val="FFFFFF"/>
                  </a:solidFill>
                  <a:latin typeface="Barlow Bold"/>
                </a:rPr>
                <a:t>TYPES OF LEARNING AGREEMENT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78840"/>
              <a:ext cx="5676505" cy="1906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79"/>
                </a:lnSpc>
                <a:spcBef>
                  <a:spcPct val="0"/>
                </a:spcBef>
              </a:pPr>
              <a:r>
                <a:rPr lang="en-US" sz="2770">
                  <a:solidFill>
                    <a:srgbClr val="FFFFFF"/>
                  </a:solidFill>
                  <a:latin typeface="Barlow Medium"/>
                </a:rPr>
                <a:t>OTHER TYPES OF LEARNING AGREEMENTS (CHILE, KOREA, ETC)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90911" y="1989019"/>
            <a:ext cx="8209809" cy="123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>
                <a:solidFill>
                  <a:srgbClr val="000000"/>
                </a:solidFill>
                <a:latin typeface="Barlow"/>
              </a:rPr>
              <a:t>Ask your home University for your local Learning Agreement form.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490911" y="4163736"/>
            <a:ext cx="8209809" cy="249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All Learning Agreement forms have the same parts (personal data, courses at sending institution, courses at receiving institution &amp; signatures).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01590" y="0"/>
            <a:ext cx="8486410" cy="5143500"/>
            <a:chOff x="0" y="0"/>
            <a:chExt cx="11315214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801590" y="5143500"/>
            <a:ext cx="8486410" cy="5143500"/>
            <a:chOff x="0" y="0"/>
            <a:chExt cx="11315214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u="none" strike="noStrike">
                <a:solidFill>
                  <a:srgbClr val="171616"/>
                </a:solidFill>
                <a:latin typeface="Barlow Bold"/>
              </a:rPr>
              <a:t>PARTS OF THE LEARNING AGREEMENT/DICTAMEN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4768" y="4952705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Provisional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Deadline: 5</a:t>
            </a:r>
            <a:r>
              <a:rPr lang="en-US" sz="2443" u="none" strike="noStrike" baseline="30000" dirty="0">
                <a:solidFill>
                  <a:srgbClr val="000000"/>
                </a:solidFill>
                <a:latin typeface="Barlow"/>
              </a:rPr>
              <a:t>th</a:t>
            </a: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 February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4768" y="4258533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1. Learning Agreement Before Mobility/Predictamen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4768" y="7239712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Definitive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Deadline: 5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th 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March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4768" y="6542004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2. Learning Agreement During Mobility/Dictamen Final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02D0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24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375685" y="352420"/>
            <a:ext cx="6618103" cy="8632731"/>
          </a:xfrm>
          <a:custGeom>
            <a:avLst/>
            <a:gdLst/>
            <a:ahLst/>
            <a:cxnLst/>
            <a:rect l="l" t="t" r="r" b="b"/>
            <a:pathLst>
              <a:path w="6618103" h="8632731">
                <a:moveTo>
                  <a:pt x="0" y="0"/>
                </a:moveTo>
                <a:lnTo>
                  <a:pt x="6618103" y="0"/>
                </a:lnTo>
                <a:lnTo>
                  <a:pt x="6618103" y="8632732"/>
                </a:lnTo>
                <a:lnTo>
                  <a:pt x="0" y="8632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D02D0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024FF"/>
                </a:solidFill>
                <a:latin typeface="Barlow Bold"/>
              </a:rPr>
              <a:t>Signatures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58676" y="2664286"/>
            <a:ext cx="7545425" cy="4958428"/>
          </a:xfrm>
          <a:custGeom>
            <a:avLst/>
            <a:gdLst/>
            <a:ahLst/>
            <a:cxnLst/>
            <a:rect l="l" t="t" r="r" b="b"/>
            <a:pathLst>
              <a:path w="7545425" h="4958428">
                <a:moveTo>
                  <a:pt x="0" y="0"/>
                </a:moveTo>
                <a:lnTo>
                  <a:pt x="7545425" y="0"/>
                </a:lnTo>
                <a:lnTo>
                  <a:pt x="7545425" y="4958428"/>
                </a:lnTo>
                <a:lnTo>
                  <a:pt x="0" y="495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251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134600" y="1980484"/>
            <a:ext cx="7735112" cy="6326032"/>
          </a:xfrm>
          <a:custGeom>
            <a:avLst/>
            <a:gdLst/>
            <a:ahLst/>
            <a:cxnLst/>
            <a:rect l="l" t="t" r="r" b="b"/>
            <a:pathLst>
              <a:path w="7735112" h="6326032">
                <a:moveTo>
                  <a:pt x="0" y="0"/>
                </a:moveTo>
                <a:lnTo>
                  <a:pt x="7735112" y="0"/>
                </a:lnTo>
                <a:lnTo>
                  <a:pt x="7735112" y="6326032"/>
                </a:lnTo>
                <a:lnTo>
                  <a:pt x="0" y="632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Personalizzato</PresentationFormat>
  <Paragraphs>70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Calibri</vt:lpstr>
      <vt:lpstr>Barlow</vt:lpstr>
      <vt:lpstr>Barlow Ultra-Bold</vt:lpstr>
      <vt:lpstr>Arial</vt:lpstr>
      <vt:lpstr>Barlow Bold</vt:lpstr>
      <vt:lpstr>Barlow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3</cp:revision>
  <dcterms:created xsi:type="dcterms:W3CDTF">2006-08-16T00:00:00Z</dcterms:created>
  <dcterms:modified xsi:type="dcterms:W3CDTF">2024-02-12T10:36:50Z</dcterms:modified>
  <dc:identifier>DAFsb0Q4LYY</dc:identifier>
</cp:coreProperties>
</file>